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0696575" cy="7553325"/>
  <p:notesSz cx="7553325" cy="106965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spPr>
            <a:solidFill>
              <a:srgbClr val="5470C6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32343</c:v>
                </c:pt>
                <c:pt idx="1">
                  <c:v>2978</c:v>
                </c:pt>
                <c:pt idx="2">
                  <c:v>261</c:v>
                </c:pt>
                <c:pt idx="3">
                  <c:v>2910</c:v>
                </c:pt>
                <c:pt idx="4">
                  <c:v>244</c:v>
                </c:pt>
                <c:pt idx="5">
                  <c:v>681</c:v>
                </c:pt>
                <c:pt idx="6">
                  <c:v>2202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spPr>
            <a:solidFill>
              <a:srgbClr val="91CC75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716</c:v>
                </c:pt>
                <c:pt idx="1">
                  <c:v>3010</c:v>
                </c:pt>
                <c:pt idx="2">
                  <c:v>592</c:v>
                </c:pt>
                <c:pt idx="3">
                  <c:v>4571</c:v>
                </c:pt>
                <c:pt idx="4">
                  <c:v>205</c:v>
                </c:pt>
                <c:pt idx="5">
                  <c:v>459</c:v>
                </c:pt>
                <c:pt idx="6">
                  <c:v>1098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spPr>
            <a:solidFill>
              <a:srgbClr val="FAC858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701</c:v>
                </c:pt>
                <c:pt idx="1">
                  <c:v>3943</c:v>
                </c:pt>
                <c:pt idx="2">
                  <c:v>1092</c:v>
                </c:pt>
                <c:pt idx="3">
                  <c:v>3533</c:v>
                </c:pt>
                <c:pt idx="4">
                  <c:v>407</c:v>
                </c:pt>
                <c:pt idx="5">
                  <c:v>402</c:v>
                </c:pt>
                <c:pt idx="6">
                  <c:v>721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spPr>
            <a:solidFill>
              <a:srgbClr val="EE6666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465</c:v>
                </c:pt>
                <c:pt idx="1">
                  <c:v>2805</c:v>
                </c:pt>
                <c:pt idx="2">
                  <c:v>205</c:v>
                </c:pt>
                <c:pt idx="3">
                  <c:v>3864</c:v>
                </c:pt>
                <c:pt idx="4">
                  <c:v>1681</c:v>
                </c:pt>
                <c:pt idx="5">
                  <c:v>658</c:v>
                </c:pt>
                <c:pt idx="6">
                  <c:v>455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spPr>
            <a:solidFill>
              <a:srgbClr val="73C0DE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1074</c:v>
                </c:pt>
                <c:pt idx="1">
                  <c:v>2294</c:v>
                </c:pt>
                <c:pt idx="2">
                  <c:v>579</c:v>
                </c:pt>
                <c:pt idx="3">
                  <c:v>4100</c:v>
                </c:pt>
                <c:pt idx="4">
                  <c:v>1110</c:v>
                </c:pt>
                <c:pt idx="5">
                  <c:v>285</c:v>
                </c:pt>
                <c:pt idx="6">
                  <c:v>953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spPr>
            <a:solidFill>
              <a:srgbClr val="3BA272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600</c:v>
                </c:pt>
                <c:pt idx="1">
                  <c:v>3168</c:v>
                </c:pt>
                <c:pt idx="2">
                  <c:v>569</c:v>
                </c:pt>
                <c:pt idx="3">
                  <c:v>3275</c:v>
                </c:pt>
                <c:pt idx="4">
                  <c:v>403</c:v>
                </c:pt>
                <c:pt idx="5">
                  <c:v>500</c:v>
                </c:pt>
                <c:pt idx="6">
                  <c:v>1112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[object Object]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50"/>
        <c:overlap val="10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100" b="0" i="0" u="none" strike="noStrike">
                <a:solidFill>
                  <a:srgbClr val="000000"/>
                </a:solidFill>
                <a:latin typeface="SimSun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  <c:tickLblSkip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ddddd"/>
              </a:solidFill>
              <a:prstDash val="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txPr>
        <a:bodyPr/>
        <a:lstStyle/>
        <a:p>
          <a:pPr>
            <a:defRPr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span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spPr>
            <a:solidFill>
              <a:srgbClr val="5470C6">
                <a:alpha val="100000"/>
              </a:srgbClr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0.3972</c:v>
                </c:pt>
                <c:pt idx="1">
                  <c:v>0.1636</c:v>
                </c:pt>
                <c:pt idx="2">
                  <c:v>0.0791</c:v>
                </c:pt>
                <c:pt idx="3">
                  <c:v>0.1308</c:v>
                </c:pt>
                <c:pt idx="4">
                  <c:v>0.0602</c:v>
                </c:pt>
                <c:pt idx="5">
                  <c:v>0.2281</c:v>
                </c:pt>
                <c:pt idx="6">
                  <c:v>0.3366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spPr>
            <a:solidFill>
              <a:srgbClr val="91CC75">
                <a:alpha val="100000"/>
              </a:srgbClr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0.1214</c:v>
                </c:pt>
                <c:pt idx="1">
                  <c:v>0.1654</c:v>
                </c:pt>
                <c:pt idx="2">
                  <c:v>0.1795</c:v>
                </c:pt>
                <c:pt idx="3">
                  <c:v>0.2054</c:v>
                </c:pt>
                <c:pt idx="4">
                  <c:v>0.0506</c:v>
                </c:pt>
                <c:pt idx="5">
                  <c:v>0.1538</c:v>
                </c:pt>
                <c:pt idx="6">
                  <c:v>0.1679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spPr>
            <a:solidFill>
              <a:srgbClr val="FAC858">
                <a:alpha val="100000"/>
              </a:srgbClr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0.1188</c:v>
                </c:pt>
                <c:pt idx="1">
                  <c:v>0.2167</c:v>
                </c:pt>
                <c:pt idx="2">
                  <c:v>0.3311</c:v>
                </c:pt>
                <c:pt idx="3">
                  <c:v>0.1588</c:v>
                </c:pt>
                <c:pt idx="4">
                  <c:v>0.1005</c:v>
                </c:pt>
                <c:pt idx="5">
                  <c:v>0.1347</c:v>
                </c:pt>
                <c:pt idx="6">
                  <c:v>0.1102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spPr>
            <a:solidFill>
              <a:srgbClr val="EE6666">
                <a:alpha val="100000"/>
              </a:srgbClr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0.0788</c:v>
                </c:pt>
                <c:pt idx="1">
                  <c:v>0.1541</c:v>
                </c:pt>
                <c:pt idx="2">
                  <c:v>0.0622</c:v>
                </c:pt>
                <c:pt idx="3">
                  <c:v>0.1736</c:v>
                </c:pt>
                <c:pt idx="4">
                  <c:v>0.4151</c:v>
                </c:pt>
                <c:pt idx="5">
                  <c:v>0.2204</c:v>
                </c:pt>
                <c:pt idx="6">
                  <c:v>0.0696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spPr>
            <a:solidFill>
              <a:srgbClr val="73C0DE">
                <a:alpha val="100000"/>
              </a:srgbClr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0.1821</c:v>
                </c:pt>
                <c:pt idx="1">
                  <c:v>0.1261</c:v>
                </c:pt>
                <c:pt idx="2">
                  <c:v>0.1756</c:v>
                </c:pt>
                <c:pt idx="3">
                  <c:v>0.1842</c:v>
                </c:pt>
                <c:pt idx="4">
                  <c:v>0.2741</c:v>
                </c:pt>
                <c:pt idx="5">
                  <c:v>0.0955</c:v>
                </c:pt>
                <c:pt idx="6">
                  <c:v>0.1457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spPr>
            <a:solidFill>
              <a:srgbClr val="3BA272">
                <a:alpha val="100000"/>
              </a:srgbClr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0.1017</c:v>
                </c:pt>
                <c:pt idx="1">
                  <c:v>0.1741</c:v>
                </c:pt>
                <c:pt idx="2">
                  <c:v>0.1725</c:v>
                </c:pt>
                <c:pt idx="3">
                  <c:v>0.1472</c:v>
                </c:pt>
                <c:pt idx="4">
                  <c:v>0.0995</c:v>
                </c:pt>
                <c:pt idx="5">
                  <c:v>0.1675</c:v>
                </c:pt>
                <c:pt idx="6">
                  <c:v>0.17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[object Object]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094734554"/>
        <c:axId val="2094734552"/>
        <c:axId val="2094734556"/>
      </c:areaChart>
      <c:catAx>
        <c:axId val="209473455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100" b="0" i="0" u="none" strike="noStrike">
                <a:solidFill>
                  <a:srgbClr val="000000"/>
                </a:solidFill>
                <a:latin typeface="SimSun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  <c:tickLblSkip val="1"/>
      </c:catAx>
      <c:valAx>
        <c:axId val="2094734552"/>
        <c:scaling>
          <c:orientation val="minMax"/>
          <c:max val="1"/>
        </c:scaling>
        <c:delete val="0"/>
        <c:axPos val="l"/>
        <c:majorGridlines>
          <c:spPr>
            <a:ln w="12700" cap="flat">
              <a:solidFill>
                <a:srgbClr val="dddddd"/>
              </a:solidFill>
              <a:prstDash val="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txPr>
        <a:bodyPr/>
        <a:lstStyle/>
        <a:p>
          <a:pPr>
            <a:defRPr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span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470C6"/>
              </a:solidFill>
              <a:effectLst/>
            </c:spPr>
          </c:dPt>
          <c:dPt>
            <c:idx val="1"/>
            <c:bubble3D val="0"/>
            <c:spPr>
              <a:solidFill>
                <a:srgbClr val="91CC75"/>
              </a:solidFill>
              <a:effectLst/>
            </c:spPr>
          </c:dPt>
          <c:dPt>
            <c:idx val="2"/>
            <c:bubble3D val="0"/>
            <c:spPr>
              <a:solidFill>
                <a:srgbClr val="FAC858"/>
              </a:solidFill>
              <a:effectLst/>
            </c:spPr>
          </c:dPt>
          <c:dPt>
            <c:idx val="3"/>
            <c:bubble3D val="0"/>
            <c:spPr>
              <a:solidFill>
                <a:srgbClr val="EE6666"/>
              </a:solidFill>
              <a:effectLst/>
            </c:spPr>
          </c:dPt>
          <c:dPt>
            <c:idx val="4"/>
            <c:bubble3D val="0"/>
            <c:spPr>
              <a:solidFill>
                <a:srgbClr val="73C0DE"/>
              </a:solidFill>
              <a:effectLst/>
            </c:spPr>
          </c:dPt>
          <c:dPt>
            <c:idx val="5"/>
            <c:bubble3D val="0"/>
            <c:spPr>
              <a:solidFill>
                <a:srgbClr val="3BA272"/>
              </a:solidFill>
              <a:effectLst/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[object Object]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[object Object]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[object Object]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[object Object]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[object Object]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[object Object]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18岁以下</c:v>
                </c:pt>
                <c:pt idx="1">
                  <c:v>18~24岁</c:v>
                </c:pt>
                <c:pt idx="2">
                  <c:v>24~35岁</c:v>
                </c:pt>
                <c:pt idx="3">
                  <c:v>35~44岁</c:v>
                </c:pt>
                <c:pt idx="4">
                  <c:v>45~54岁</c:v>
                </c:pt>
                <c:pt idx="5">
                  <c:v>55岁以上</c:v>
                </c:pt>
              </c:strCache>
            </c:strRef>
          </c:cat>
          <c:val>
            <c:numRef>
              <c:f>Sheet1!$B$2:$B$7</c:f>
              <c:numCache>
                <c:ptCount val="6"/>
                <c:pt idx="0">
                  <c:v>50</c:v>
                </c:pt>
                <c:pt idx="1">
                  <c:v>89</c:v>
                </c:pt>
                <c:pt idx="2">
                  <c:v>65</c:v>
                </c:pt>
                <c:pt idx="3">
                  <c:v>47</c:v>
                </c:pt>
                <c:pt idx="4">
                  <c:v>40</c:v>
                </c:pt>
                <c:pt idx="5">
                  <c:v>36</c:v>
                </c:pt>
              </c:numCache>
            </c:numRef>
          </c:val>
        </c:ser>
        <c:firstSliceAng val="0"/>
        <c:holeSize val="60"/>
      </c:doughnutChart>
      <c:spPr>
        <a:noFill/>
        <a:ln>
          <a:noFill/>
        </a:ln>
        <a:effectLst/>
      </c:spPr>
    </c:plotArea>
    <c:legend>
      <c:legendPos val="t"/>
      <c:overlay val="0"/>
      <c:txPr>
        <a:bodyPr/>
        <a:lstStyle/>
        <a:p>
          <a:pPr>
            <a:defRPr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span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spPr>
            <a:solidFill>
              <a:srgbClr val="5470C6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0.3972</c:v>
                </c:pt>
                <c:pt idx="1">
                  <c:v>0.1636</c:v>
                </c:pt>
                <c:pt idx="2">
                  <c:v>0.0791</c:v>
                </c:pt>
                <c:pt idx="3">
                  <c:v>0.1308</c:v>
                </c:pt>
                <c:pt idx="4">
                  <c:v>0.0602</c:v>
                </c:pt>
                <c:pt idx="5">
                  <c:v>0.2281</c:v>
                </c:pt>
                <c:pt idx="6">
                  <c:v>0.3366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spPr>
            <a:solidFill>
              <a:srgbClr val="91CC75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0.1214</c:v>
                </c:pt>
                <c:pt idx="1">
                  <c:v>0.1654</c:v>
                </c:pt>
                <c:pt idx="2">
                  <c:v>0.1795</c:v>
                </c:pt>
                <c:pt idx="3">
                  <c:v>0.2054</c:v>
                </c:pt>
                <c:pt idx="4">
                  <c:v>0.0506</c:v>
                </c:pt>
                <c:pt idx="5">
                  <c:v>0.1538</c:v>
                </c:pt>
                <c:pt idx="6">
                  <c:v>0.1679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spPr>
            <a:solidFill>
              <a:srgbClr val="FAC858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0.1188</c:v>
                </c:pt>
                <c:pt idx="1">
                  <c:v>0.2167</c:v>
                </c:pt>
                <c:pt idx="2">
                  <c:v>0.3311</c:v>
                </c:pt>
                <c:pt idx="3">
                  <c:v>0.1588</c:v>
                </c:pt>
                <c:pt idx="4">
                  <c:v>0.1005</c:v>
                </c:pt>
                <c:pt idx="5">
                  <c:v>0.1347</c:v>
                </c:pt>
                <c:pt idx="6">
                  <c:v>0.1102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spPr>
            <a:solidFill>
              <a:srgbClr val="EE6666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0.0788</c:v>
                </c:pt>
                <c:pt idx="1">
                  <c:v>0.1541</c:v>
                </c:pt>
                <c:pt idx="2">
                  <c:v>0.0622</c:v>
                </c:pt>
                <c:pt idx="3">
                  <c:v>0.1736</c:v>
                </c:pt>
                <c:pt idx="4">
                  <c:v>0.4151</c:v>
                </c:pt>
                <c:pt idx="5">
                  <c:v>0.2204</c:v>
                </c:pt>
                <c:pt idx="6">
                  <c:v>0.0696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spPr>
            <a:solidFill>
              <a:srgbClr val="73C0DE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0.1821</c:v>
                </c:pt>
                <c:pt idx="1">
                  <c:v>0.1261</c:v>
                </c:pt>
                <c:pt idx="2">
                  <c:v>0.1756</c:v>
                </c:pt>
                <c:pt idx="3">
                  <c:v>0.1842</c:v>
                </c:pt>
                <c:pt idx="4">
                  <c:v>0.2741</c:v>
                </c:pt>
                <c:pt idx="5">
                  <c:v>0.0955</c:v>
                </c:pt>
                <c:pt idx="6">
                  <c:v>0.1457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spPr>
            <a:solidFill>
              <a:srgbClr val="3BA272"/>
            </a:solidFill>
            <a:effectLst/>
          </c:spPr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[object Object]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东北</c:v>
                </c:pt>
                <c:pt idx="1">
                  <c:v>华东</c:v>
                </c:pt>
                <c:pt idx="2">
                  <c:v>华中</c:v>
                </c:pt>
                <c:pt idx="3">
                  <c:v>华北</c:v>
                </c:pt>
                <c:pt idx="4">
                  <c:v>华南</c:v>
                </c:pt>
                <c:pt idx="5">
                  <c:v>西北</c:v>
                </c:pt>
                <c:pt idx="6">
                  <c:v>西南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0.1017</c:v>
                </c:pt>
                <c:pt idx="1">
                  <c:v>0.1741</c:v>
                </c:pt>
                <c:pt idx="2">
                  <c:v>0.1725</c:v>
                </c:pt>
                <c:pt idx="3">
                  <c:v>0.1472</c:v>
                </c:pt>
                <c:pt idx="4">
                  <c:v>0.0995</c:v>
                </c:pt>
                <c:pt idx="5">
                  <c:v>0.1675</c:v>
                </c:pt>
                <c:pt idx="6">
                  <c:v>0.17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[object Object]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50"/>
        <c:overlap val="10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100" b="0" i="0" u="none" strike="noStrike">
                <a:solidFill>
                  <a:srgbClr val="000000"/>
                </a:solidFill>
                <a:latin typeface="SimSun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  <c:tickLblSkip val="1"/>
      </c:catAx>
      <c:valAx>
        <c:axId val="2094734552"/>
        <c:scaling>
          <c:orientation val="minMax"/>
          <c:max val="1"/>
        </c:scaling>
        <c:delete val="0"/>
        <c:axPos val="l"/>
        <c:majorGridlines>
          <c:spPr>
            <a:ln w="12700" cap="flat">
              <a:solidFill>
                <a:srgbClr val="dddddd"/>
              </a:solidFill>
              <a:prstDash val="dash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txPr>
        <a:bodyPr/>
        <a:lstStyle/>
        <a:p>
          <a:pPr>
            <a:defRPr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span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.xml"/><Relationship Id="rId2" Type="http://schemas.openxmlformats.org/officeDocument/2006/relationships/chart" Target="/ppt/charts/chart2.xm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3.xml"/><Relationship Id="rId2" Type="http://schemas.openxmlformats.org/officeDocument/2006/relationships/chart" Target="/ppt/charts/chart4.xml"/><Relationship Id="rId3" Type="http://schemas.openxmlformats.org/officeDocument/2006/relationships/image" Target="../media/image-2-1.jpe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 txBox="1"/>
          <p:nvPr/>
        </p:nvSpPr>
        <p:spPr>
          <a:xfrm>
            <a:off x="2047875" y="142875"/>
            <a:ext cx="6600825" cy="4286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400" b="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我的第一个可视化报告</a:t>
            </a:r>
            <a:endParaRPr lang="en-US" sz="2400" dirty="0"/>
          </a:p>
        </p:txBody>
      </p:sp>
      <p:sp>
        <p:nvSpPr>
          <p:cNvPr id="3" name="Object2"/>
          <p:cNvSpPr txBox="1"/>
          <p:nvPr/>
        </p:nvSpPr>
        <p:spPr>
          <a:xfrm>
            <a:off x="8648700" y="142875"/>
            <a:ext cx="1905000" cy="4286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2400" b="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第 1 页</a:t>
            </a:r>
            <a:endParaRPr lang="en-US" sz="2400" dirty="0"/>
          </a:p>
        </p:txBody>
      </p:sp>
      <p:sp>
        <p:nvSpPr>
          <p:cNvPr id="4" name="Object3"/>
          <p:cNvSpPr/>
          <p:nvPr/>
        </p:nvSpPr>
        <p:spPr>
          <a:xfrm>
            <a:off x="161925" y="590550"/>
            <a:ext cx="5143500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10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2020年华北/华东地区为主要产品市场</a:t>
            </a:r>
            <a:endParaRPr lang="en-US" sz="1100" dirty="0"/>
          </a:p>
        </p:txBody>
      </p:sp>
      <p:graphicFrame>
        <p:nvGraphicFramePr>
          <p:cNvPr id="5" name="Chart 4" descr=""/>
          <p:cNvGraphicFramePr/>
          <p:nvPr/>
        </p:nvGraphicFramePr>
        <p:xfrm>
          <a:off x="161925" y="857250"/>
          <a:ext cx="5143500" cy="3095625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sp>
        <p:nvSpPr>
          <p:cNvPr id="6" name="Object5"/>
          <p:cNvSpPr/>
          <p:nvPr/>
        </p:nvSpPr>
        <p:spPr>
          <a:xfrm>
            <a:off x="5381625" y="609600"/>
            <a:ext cx="5143500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10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百分比堆叠面积图</a:t>
            </a:r>
            <a:endParaRPr lang="en-US" sz="1100" dirty="0"/>
          </a:p>
        </p:txBody>
      </p:sp>
      <p:graphicFrame>
        <p:nvGraphicFramePr>
          <p:cNvPr id="7" name="Chart 6" descr=""/>
          <p:cNvGraphicFramePr/>
          <p:nvPr/>
        </p:nvGraphicFramePr>
        <p:xfrm>
          <a:off x="5381625" y="876300"/>
          <a:ext cx="5143500" cy="3095625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8" name="Object7"/>
          <p:cNvSpPr/>
          <p:nvPr/>
        </p:nvSpPr>
        <p:spPr>
          <a:xfrm>
            <a:off x="161925" y="4029075"/>
            <a:ext cx="10353675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10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张李王赵家的孩子初中成绩对比</a:t>
            </a:r>
            <a:endParaRPr lang="en-US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161925" y="4295775"/>
          <a:ext cx="10353675" cy="3095625"/>
        </p:xfrm>
        <a:graphic>
          <a:graphicData uri="http://schemas.openxmlformats.org/drawingml/2006/table">
            <a:tbl>
              <a:tblPr/>
              <a:tblGrid>
                <a:gridCol w="2070735"/>
                <a:gridCol w="2070735"/>
                <a:gridCol w="2070735"/>
                <a:gridCol w="2070735"/>
                <a:gridCol w="2070735"/>
              </a:tblGrid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科目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张三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李四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王五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赵六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语文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78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82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86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69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数学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96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86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92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98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英语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82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72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85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68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历史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76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90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90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76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地理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78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92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89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78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FFFF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体育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70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92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78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80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0000"/>
                          </a:solidFill>
                          <a:latin typeface="SimSun" pitchFamily="34" charset="0"/>
                          <a:ea typeface="SimSun" pitchFamily="34" charset="-122"/>
                          <a:cs typeface="SimSun" pitchFamily="34" charset="-120"/>
                        </a:rPr>
                        <a:t>90</a:t>
                      </a:r>
                      <a:endParaRPr lang="en-US" sz="1100" dirty="0">
                        <a:latin typeface="SimSun" charset="0"/>
                        <a:ea typeface="SimSun" charset="0"/>
                        <a:cs typeface="SimSun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 txBox="1"/>
          <p:nvPr/>
        </p:nvSpPr>
        <p:spPr>
          <a:xfrm>
            <a:off x="2047875" y="142875"/>
            <a:ext cx="6600825" cy="4286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400" b="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我的第一个可视化报告</a:t>
            </a:r>
            <a:endParaRPr lang="en-US" sz="2400" dirty="0"/>
          </a:p>
        </p:txBody>
      </p:sp>
      <p:sp>
        <p:nvSpPr>
          <p:cNvPr id="3" name="Object2"/>
          <p:cNvSpPr txBox="1"/>
          <p:nvPr/>
        </p:nvSpPr>
        <p:spPr>
          <a:xfrm>
            <a:off x="8648700" y="142875"/>
            <a:ext cx="1905000" cy="42862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2400" b="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第 2 页</a:t>
            </a:r>
            <a:endParaRPr lang="en-US" sz="2400" dirty="0"/>
          </a:p>
        </p:txBody>
      </p:sp>
      <p:sp>
        <p:nvSpPr>
          <p:cNvPr id="4" name="Object3"/>
          <p:cNvSpPr/>
          <p:nvPr/>
        </p:nvSpPr>
        <p:spPr>
          <a:xfrm>
            <a:off x="161925" y="590550"/>
            <a:ext cx="5143500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10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环形饼图</a:t>
            </a:r>
            <a:endParaRPr lang="en-US" sz="1100" dirty="0"/>
          </a:p>
        </p:txBody>
      </p:sp>
      <p:graphicFrame>
        <p:nvGraphicFramePr>
          <p:cNvPr id="5" name="Chart 4" descr=""/>
          <p:cNvGraphicFramePr/>
          <p:nvPr/>
        </p:nvGraphicFramePr>
        <p:xfrm>
          <a:off x="161925" y="857250"/>
          <a:ext cx="5143500" cy="3095625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sp>
        <p:nvSpPr>
          <p:cNvPr id="6" name="Object5"/>
          <p:cNvSpPr/>
          <p:nvPr/>
        </p:nvSpPr>
        <p:spPr>
          <a:xfrm>
            <a:off x="171450" y="4019550"/>
            <a:ext cx="5143500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10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华北/华东地区多年都占有市场主要份额</a:t>
            </a:r>
            <a:endParaRPr lang="en-US" sz="1100" dirty="0"/>
          </a:p>
        </p:txBody>
      </p:sp>
      <p:graphicFrame>
        <p:nvGraphicFramePr>
          <p:cNvPr id="7" name="Chart 6" descr=""/>
          <p:cNvGraphicFramePr/>
          <p:nvPr/>
        </p:nvGraphicFramePr>
        <p:xfrm>
          <a:off x="171450" y="4286250"/>
          <a:ext cx="5143500" cy="3095625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8" name="Object7"/>
          <p:cNvSpPr/>
          <p:nvPr/>
        </p:nvSpPr>
        <p:spPr>
          <a:xfrm>
            <a:off x="5381625" y="600075"/>
            <a:ext cx="5143500" cy="266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100" dirty="0">
                <a:solidFill>
                  <a:srgbClr val="000000"/>
                </a:solidFill>
                <a:latin typeface="SimSun" pitchFamily="34" charset="0"/>
                <a:ea typeface="SimSun" pitchFamily="34" charset="-122"/>
                <a:cs typeface="SimSun" pitchFamily="34" charset="-120"/>
              </a:rPr>
              <a:t>2020年参赛中彝族的高颜值男性远多于女性</a:t>
            </a:r>
            <a:endParaRPr lang="en-US" sz="1100" dirty="0"/>
          </a:p>
        </p:txBody>
      </p:sp>
      <p:pic>
        <p:nvPicPr>
          <p:cNvPr id="9" name="Object 8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625" y="866775"/>
            <a:ext cx="5143500" cy="6505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系统默认机构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Erick</dc:creator>
  <cp:lastModifiedBy>Erick</cp:lastModifiedBy>
  <cp:revision>15</cp:revision>
  <dcterms:created xsi:type="dcterms:W3CDTF">2021-10-15T10:08:31Z</dcterms:created>
  <dcterms:modified xsi:type="dcterms:W3CDTF">2021-10-15T10:08:31Z</dcterms:modified>
</cp:coreProperties>
</file>